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3" r:id="rId6"/>
    <p:sldId id="260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27"/>
    <p:restoredTop sz="94632"/>
  </p:normalViewPr>
  <p:slideViewPr>
    <p:cSldViewPr snapToGrid="0" snapToObjects="1">
      <p:cViewPr varScale="1">
        <p:scale>
          <a:sx n="80" d="100"/>
          <a:sy n="80" d="100"/>
        </p:scale>
        <p:origin x="2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5T01:51:31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2622D-6352-5245-A958-2A1065B521C0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DA9CA-56A2-DE42-A6D4-E28AF6868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97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A9CA-56A2-DE42-A6D4-E28AF68688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4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A9CA-56A2-DE42-A6D4-E28AF68688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8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A9CA-56A2-DE42-A6D4-E28AF68688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A9CA-56A2-DE42-A6D4-E28AF68688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4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A9CA-56A2-DE42-A6D4-E28AF68688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6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A9CA-56A2-DE42-A6D4-E28AF68688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54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A9CA-56A2-DE42-A6D4-E28AF68688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63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A9CA-56A2-DE42-A6D4-E28AF68688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3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9E31-B820-2941-9157-8BC1D1DBB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246F7-BAFC-3A44-8600-3EB0780B2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5F91-BFB5-7B48-94FD-1A3FAFCA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2D336-8A12-9646-8ED4-C0177B72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F63F6-8203-E740-A07D-D214F3B7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0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A433-C265-D948-B8FB-CB56F8A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AFF97-3FAC-0547-9F49-2834739FF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5CB9A-CF16-C54F-A010-67C546D6C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2824-E803-8D4E-888F-9CAD06C0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242E-3674-AB48-B2AB-6C153D13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8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FFA5D-6905-7B4E-826C-1FA3309E2D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6ACA0-37CA-2640-8383-6A8094E68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C34DE-4C15-BF4F-ABFE-76999A1E3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7F1D1-D48C-5244-A093-4565F03F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7B396-942D-8048-8E43-DBA24E74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55B2D-58FF-9A48-A993-818E9ECD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893B-3FD5-6B4E-B772-5FE5FD181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6B03C-A8F5-5641-BE10-B3210682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B7B34-7DC2-1947-A5B7-EC3F43562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B7BCB-6659-D14C-867D-0CF01BA9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0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F23A-B53B-464B-9708-F6B31757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833FC-3BE7-1D41-94AF-ED33DE583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96569-354F-D04E-B5EA-14D00AA4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55485-F8E3-3B4B-AD49-23F0D57E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80544-6690-E445-859F-C2173321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6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E034-2AF1-294B-92F5-F3F5F137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C84D-1FF5-4D4B-9BF4-FDFA2E57C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6FC31-CD95-BF4B-B33A-D434BF54D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D2E44-48B5-6F4E-A3F4-7DDB8C33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4E411-5E1C-384A-B872-0F3DE379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76E56-B584-874A-B049-A525FECF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41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5BD9-0425-D542-B6F7-6BAEFC7F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ECB49-DAB0-4F4F-A158-E1792FBE5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030B6-D4D6-5D4E-BD4A-07F5693BF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3301D-0A02-714D-82FA-79E497689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AA802-AAEC-374E-AAFA-0C0DCAD9B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5D2BF-2D92-8D42-9087-BC423172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FC836-A2DE-3049-94AD-7716149A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423D66-0EB9-8E4E-BDB4-795AA007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3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08BD-3353-7A4B-B3C5-C07C4A9B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2954F-B14E-8148-929D-BA2623E3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76A0A-2D5F-BB43-A339-141D286A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2AD3B-50AA-7B42-8A1C-DBAEE025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50789-6357-7D48-9709-230CB5F3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E7601-6E0C-AF47-B770-4A3E75C2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26DB0-A56E-B240-AC77-E2EE2B1E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9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7F94-C873-8449-B71A-91D303E8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7FFA-00C4-4243-8704-B9566811B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C0F17-D855-0846-9D0F-6B8833F50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BCB79-10E4-F142-B3B1-743AE97E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58CBA-EE2B-7F47-A5BE-F122C945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2FEA8-7A29-964B-9043-B43AE081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6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4D60-66A5-1F49-807E-2E79D228E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AE58D-1E87-3E47-8C72-1B69CA27E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57858-0281-734A-A292-1C571BF4B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785F4-6642-E94D-8A54-E8DD2C2E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2529B-AF44-7D41-8549-641E89DF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8F591-8FA4-EB45-A172-2D7DE24F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4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43C84-CC8A-6748-9A71-C4824E59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0D45F-B730-BD43-AD23-7FE1B1424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BA6C9-1D15-4545-8A3D-46A9F5D92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8B474-6702-2744-8A9D-422FA41B348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E73ED-E14B-5C4A-9DC9-07E823449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F223F-F663-BD4D-BC26-5755E6A54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EB704-30D2-4849-977D-0F93C3CC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6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audio" Target="../media/media2.m4a"/><Relationship Id="rId7" Type="http://schemas.openxmlformats.org/officeDocument/2006/relationships/image" Target="../media/image5.jp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tiff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8.tif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customXml" Target="../ink/ink1.xml"/><Relationship Id="rId12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9.jp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audio" Target="../media/media5.m4a"/><Relationship Id="rId7" Type="http://schemas.openxmlformats.org/officeDocument/2006/relationships/image" Target="../media/image16.tiff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5.tiff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audio" Target="../media/media6.m4a"/><Relationship Id="rId7" Type="http://schemas.openxmlformats.org/officeDocument/2006/relationships/image" Target="../media/image20.tiff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9.jp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2.tif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image" Target="../media/image24.tiff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://www.ostia-antica.org/regio1/3/3-2.htm" TargetMode="External"/><Relationship Id="rId5" Type="http://schemas.openxmlformats.org/officeDocument/2006/relationships/hyperlink" Target="http://www.ostia-antica.org/regio1/3/3-1.htm" TargetMode="External"/><Relationship Id="rId4" Type="http://schemas.openxmlformats.org/officeDocument/2006/relationships/hyperlink" Target="https://www.ostia-antica.org/dict/topics/bakeries/bakart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Description automatically generated">
            <a:extLst>
              <a:ext uri="{FF2B5EF4-FFF2-40B4-BE49-F238E27FC236}">
                <a16:creationId xmlns:a16="http://schemas.microsoft.com/office/drawing/2014/main" id="{928EDA3D-A395-2A43-B494-F3B6A868E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0B1E2-C64D-D341-873A-5F01AAD14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2404"/>
            <a:ext cx="9144000" cy="16557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The House of the Miller AKA </a:t>
            </a:r>
            <a:br>
              <a:rPr lang="en-US" dirty="0"/>
            </a:br>
            <a:r>
              <a:rPr lang="en-US" dirty="0"/>
              <a:t>The House of the Millstones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9C94A-2973-FD45-A9CC-BC71F5389BCE}"/>
              </a:ext>
            </a:extLst>
          </p:cNvPr>
          <p:cNvSpPr txBox="1"/>
          <p:nvPr/>
        </p:nvSpPr>
        <p:spPr>
          <a:xfrm>
            <a:off x="6096000" y="6396335"/>
            <a:ext cx="3757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Presentation by Piper </a:t>
            </a:r>
            <a:r>
              <a:rPr lang="en-US" sz="2400" dirty="0" err="1">
                <a:solidFill>
                  <a:schemeClr val="bg1"/>
                </a:solidFill>
              </a:rPr>
              <a:t>Boeth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person, food, holding, small&#10;&#10;Description automatically generated">
            <a:extLst>
              <a:ext uri="{FF2B5EF4-FFF2-40B4-BE49-F238E27FC236}">
                <a16:creationId xmlns:a16="http://schemas.microsoft.com/office/drawing/2014/main" id="{FF68331F-65DD-014A-B113-7FE47BE2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35798">
            <a:off x="5083510" y="3492057"/>
            <a:ext cx="698120" cy="9715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FDA160-E1D4-804A-985A-7C9E669C1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5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31"/>
    </mc:Choice>
    <mc:Fallback>
      <p:transition spd="slow" advTm="17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6AEC-D59B-6040-8DEC-3B8A2AEC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First Things First: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FC37-0067-F64D-B722-80587300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04" y="1780527"/>
            <a:ext cx="3442472" cy="1224366"/>
          </a:xfrm>
        </p:spPr>
        <p:txBody>
          <a:bodyPr>
            <a:normAutofit fontScale="62500" lnSpcReduction="20000"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What is a Mill?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5DD40-14E5-CC4C-8D27-45760F187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053" y="546060"/>
            <a:ext cx="6127981" cy="4595987"/>
          </a:xfrm>
          <a:prstGeom prst="rect">
            <a:avLst/>
          </a:prstGeom>
        </p:spPr>
      </p:pic>
      <p:pic>
        <p:nvPicPr>
          <p:cNvPr id="6" name="Picture 5" descr="A group of colorful flowers in a field&#10;&#10;Description automatically generated">
            <a:extLst>
              <a:ext uri="{FF2B5EF4-FFF2-40B4-BE49-F238E27FC236}">
                <a16:creationId xmlns:a16="http://schemas.microsoft.com/office/drawing/2014/main" id="{8C3B1B64-A6E7-8646-9CF4-1CEDEF99DB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81"/>
          <a:stretch/>
        </p:blipFill>
        <p:spPr>
          <a:xfrm>
            <a:off x="5754053" y="486322"/>
            <a:ext cx="6281119" cy="497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29B088-59FC-884A-BE32-B944B0565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117" y="306187"/>
            <a:ext cx="5334369" cy="533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AD5518-3680-0246-B187-A802E9ECA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323" y="454963"/>
            <a:ext cx="8291374" cy="5036816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7038626-3628-0D4A-98E2-EB2DC2420293}"/>
              </a:ext>
            </a:extLst>
          </p:cNvPr>
          <p:cNvSpPr/>
          <p:nvPr/>
        </p:nvSpPr>
        <p:spPr>
          <a:xfrm>
            <a:off x="294468" y="139485"/>
            <a:ext cx="4076054" cy="1224366"/>
          </a:xfrm>
          <a:prstGeom prst="wedgeRoundRectCallout">
            <a:avLst>
              <a:gd name="adj1" fmla="val 51791"/>
              <a:gd name="adj2" fmla="val 713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Woah that’s cool!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DC289-00F8-DB4B-B494-0442D143B57B}"/>
              </a:ext>
            </a:extLst>
          </p:cNvPr>
          <p:cNvSpPr txBox="1"/>
          <p:nvPr/>
        </p:nvSpPr>
        <p:spPr>
          <a:xfrm>
            <a:off x="294467" y="2247254"/>
            <a:ext cx="3317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Used to process grain and turn it into flour for baking.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0A5EF-112C-3D4D-A303-0162E41F001E}"/>
              </a:ext>
            </a:extLst>
          </p:cNvPr>
          <p:cNvSpPr txBox="1"/>
          <p:nvPr/>
        </p:nvSpPr>
        <p:spPr>
          <a:xfrm>
            <a:off x="294467" y="3632249"/>
            <a:ext cx="2929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Buildings often functioned as both mills and bakeries.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0435FA-EABA-2346-AD4D-6192990160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011134" y="3666182"/>
            <a:ext cx="2180157" cy="306659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563B6F9-2E21-AC4F-8FF0-8CB2388E83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991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78"/>
    </mc:Choice>
    <mc:Fallback>
      <p:transition spd="slow" advTm="36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0" grpId="0" animBg="1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3ACC-31A3-234F-A3B5-039EC5CF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" y="27063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Where is it? </a:t>
            </a:r>
          </a:p>
        </p:txBody>
      </p:sp>
      <p:pic>
        <p:nvPicPr>
          <p:cNvPr id="5" name="Content Placeholder 4" descr="A view of a city&#10;&#10;Description automatically generated">
            <a:extLst>
              <a:ext uri="{FF2B5EF4-FFF2-40B4-BE49-F238E27FC236}">
                <a16:creationId xmlns:a16="http://schemas.microsoft.com/office/drawing/2014/main" id="{7ABC62AA-CD1C-B340-B8A2-60236F568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-340" t="15819" r="-1" b="5989"/>
          <a:stretch/>
        </p:blipFill>
        <p:spPr>
          <a:xfrm>
            <a:off x="471674" y="139956"/>
            <a:ext cx="11248652" cy="657808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928EC5-938A-A44C-BF2E-D284F7F18211}"/>
                  </a:ext>
                </a:extLst>
              </p14:cNvPr>
              <p14:cNvContentPartPr/>
              <p14:nvPr/>
            </p14:nvContentPartPr>
            <p14:xfrm>
              <a:off x="6743465" y="-133570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928EC5-938A-A44C-BF2E-D284F7F182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34825" y="-134434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Donut 9">
            <a:extLst>
              <a:ext uri="{FF2B5EF4-FFF2-40B4-BE49-F238E27FC236}">
                <a16:creationId xmlns:a16="http://schemas.microsoft.com/office/drawing/2014/main" id="{02910924-5359-0747-BC64-EC528715CB62}"/>
              </a:ext>
            </a:extLst>
          </p:cNvPr>
          <p:cNvSpPr/>
          <p:nvPr/>
        </p:nvSpPr>
        <p:spPr>
          <a:xfrm>
            <a:off x="6743465" y="3071493"/>
            <a:ext cx="742216" cy="570609"/>
          </a:xfrm>
          <a:prstGeom prst="donut">
            <a:avLst>
              <a:gd name="adj" fmla="val 653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79B1684-2B0E-914C-AA9A-B9B004579C03}"/>
              </a:ext>
            </a:extLst>
          </p:cNvPr>
          <p:cNvSpPr/>
          <p:nvPr/>
        </p:nvSpPr>
        <p:spPr>
          <a:xfrm rot="2816752" flipH="1">
            <a:off x="7889934" y="2865180"/>
            <a:ext cx="197116" cy="83783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BE44B597-13FB-0743-B2CC-44DFAD9E8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593" y="0"/>
            <a:ext cx="10310813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183221-CCAD-7D48-B339-73C1BF9AA529}"/>
              </a:ext>
            </a:extLst>
          </p:cNvPr>
          <p:cNvSpPr txBox="1"/>
          <p:nvPr/>
        </p:nvSpPr>
        <p:spPr>
          <a:xfrm>
            <a:off x="1549831" y="-2929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3" name="Picture 22" descr="A map of a building&#10;&#10;Description automatically generated">
            <a:extLst>
              <a:ext uri="{FF2B5EF4-FFF2-40B4-BE49-F238E27FC236}">
                <a16:creationId xmlns:a16="http://schemas.microsoft.com/office/drawing/2014/main" id="{C041ED06-09FC-6846-8730-1D6F3A13F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747" y="0"/>
            <a:ext cx="10640505" cy="6858000"/>
          </a:xfrm>
          <a:prstGeom prst="rect">
            <a:avLst/>
          </a:prstGeom>
        </p:spPr>
      </p:pic>
      <p:pic>
        <p:nvPicPr>
          <p:cNvPr id="25" name="Picture 24" descr="A close up of a street&#10;&#10;Description automatically generated">
            <a:extLst>
              <a:ext uri="{FF2B5EF4-FFF2-40B4-BE49-F238E27FC236}">
                <a16:creationId xmlns:a16="http://schemas.microsoft.com/office/drawing/2014/main" id="{2D634D54-56EF-A640-A87A-F66EAA8B8A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7264" y="0"/>
            <a:ext cx="7597471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0F756A6-6AA3-8445-AD40-C2FC694811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191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45"/>
    </mc:Choice>
    <mc:Fallback>
      <p:transition spd="slow" advTm="32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63ACC-31A3-234F-A3B5-039EC5CF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The Basics: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2E1C3-7151-E946-A48B-8B23C7419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Built in the early 2</a:t>
            </a:r>
            <a:r>
              <a:rPr lang="en-US" sz="2000" baseline="30000" dirty="0"/>
              <a:t>nd</a:t>
            </a:r>
            <a:r>
              <a:rPr lang="en-US" sz="2000" dirty="0"/>
              <a:t> Century CE. </a:t>
            </a:r>
          </a:p>
          <a:p>
            <a:r>
              <a:rPr lang="en-US" sz="2000" dirty="0"/>
              <a:t>Converted into a mill/bakery during </a:t>
            </a:r>
            <a:r>
              <a:rPr lang="en-US" sz="2000" dirty="0" err="1"/>
              <a:t>Severan</a:t>
            </a:r>
            <a:r>
              <a:rPr lang="en-US" sz="2000" dirty="0"/>
              <a:t> period expansion. </a:t>
            </a:r>
          </a:p>
          <a:p>
            <a:r>
              <a:rPr lang="en-US" sz="2000" dirty="0"/>
              <a:t>Destroyed by a </a:t>
            </a:r>
            <a:r>
              <a:rPr lang="en-US" sz="2000" dirty="0" err="1"/>
              <a:t>firequake</a:t>
            </a:r>
            <a:r>
              <a:rPr lang="en-US" sz="2000" dirty="0"/>
              <a:t> in the late 3</a:t>
            </a:r>
            <a:r>
              <a:rPr lang="en-US" sz="2000" baseline="30000" dirty="0"/>
              <a:t>rd</a:t>
            </a:r>
            <a:r>
              <a:rPr lang="en-US" sz="2000" dirty="0"/>
              <a:t> Century CE. </a:t>
            </a:r>
          </a:p>
          <a:p>
            <a:r>
              <a:rPr lang="en-US" sz="2000" dirty="0"/>
              <a:t>Excavated multiple times, first in 1870 and again from 1914-1916. 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F52E723-23D5-1A46-9762-8606C1D5D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412" y="-14784"/>
            <a:ext cx="6619916" cy="4253295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1424FA9-9946-674B-B24D-51D10257C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123" y="4238511"/>
            <a:ext cx="4430495" cy="261948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A7186A4-11D8-F547-8A73-3779D7AC9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86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6759"/>
    </mc:Choice>
    <mc:Fallback>
      <p:transition spd="slow" advTm="46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7976C-5C17-0446-8065-F848CF85F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US" dirty="0"/>
              <a:t>What Have We Found?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AC3D55-7F67-F744-9F3F-F89864E0DA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517" r="-3" b="-3"/>
          <a:stretch/>
        </p:blipFill>
        <p:spPr>
          <a:xfrm>
            <a:off x="475488" y="1645663"/>
            <a:ext cx="6703881" cy="44991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970F42-5D1D-4A43-BD1B-291CD81B03B4}"/>
              </a:ext>
            </a:extLst>
          </p:cNvPr>
          <p:cNvSpPr txBox="1"/>
          <p:nvPr/>
        </p:nvSpPr>
        <p:spPr>
          <a:xfrm>
            <a:off x="1346955" y="6357507"/>
            <a:ext cx="677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 22 showing five kneading machines (shown from the west)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FCE96A-7FD0-4448-84C5-3686BECE4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578" y="1672010"/>
            <a:ext cx="4675277" cy="30793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F0FAE2-CA7D-FA4D-ACE2-390893810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402" y="1513537"/>
            <a:ext cx="7069639" cy="53022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966EAD-6FDB-8445-8270-1E0A3CB953AC}"/>
              </a:ext>
            </a:extLst>
          </p:cNvPr>
          <p:cNvSpPr txBox="1"/>
          <p:nvPr/>
        </p:nvSpPr>
        <p:spPr>
          <a:xfrm>
            <a:off x="7849056" y="5001324"/>
            <a:ext cx="399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hall with millstones (room 19-21)</a:t>
            </a:r>
          </a:p>
        </p:txBody>
      </p:sp>
      <p:pic>
        <p:nvPicPr>
          <p:cNvPr id="26" name="Picture 25" descr="A circuit board&#10;&#10;Description automatically generated">
            <a:extLst>
              <a:ext uri="{FF2B5EF4-FFF2-40B4-BE49-F238E27FC236}">
                <a16:creationId xmlns:a16="http://schemas.microsoft.com/office/drawing/2014/main" id="{9CAB8B0A-212B-9E4B-9F3B-9E6D18891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214" y="358624"/>
            <a:ext cx="4361943" cy="6183549"/>
          </a:xfrm>
          <a:prstGeom prst="rect">
            <a:avLst/>
          </a:prstGeom>
        </p:spPr>
      </p:pic>
      <p:pic>
        <p:nvPicPr>
          <p:cNvPr id="28" name="Picture 27" descr="A map of a building&#10;&#10;Description automatically generated">
            <a:extLst>
              <a:ext uri="{FF2B5EF4-FFF2-40B4-BE49-F238E27FC236}">
                <a16:creationId xmlns:a16="http://schemas.microsoft.com/office/drawing/2014/main" id="{51A032E7-6F8D-2047-8297-839ECFE71C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311" r="13136" b="22051"/>
          <a:stretch/>
        </p:blipFill>
        <p:spPr>
          <a:xfrm>
            <a:off x="430621" y="1501638"/>
            <a:ext cx="7069639" cy="5257718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6DE0C3E1-818A-804C-90F1-9118D6B1C2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378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7149"/>
    </mc:Choice>
    <mc:Fallback>
      <p:transition spd="slow" advTm="97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7" grpId="0"/>
      <p:bldP spid="17" grpId="1"/>
      <p:bldP spid="17" grpId="2"/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7976C-5C17-0446-8065-F848CF85F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US" dirty="0"/>
              <a:t>What Have We Found?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building, sitting, old, wooden&#10;&#10;Description automatically generated">
            <a:extLst>
              <a:ext uri="{FF2B5EF4-FFF2-40B4-BE49-F238E27FC236}">
                <a16:creationId xmlns:a16="http://schemas.microsoft.com/office/drawing/2014/main" id="{801AA759-50BB-154C-8A17-042FADC6F2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8" r="7655" b="-2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876C04-6A28-494A-B448-817D68511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2204" y="2625010"/>
            <a:ext cx="3823525" cy="41715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Translation:</a:t>
            </a:r>
          </a:p>
          <a:p>
            <a:pPr marL="0" indent="0">
              <a:buNone/>
            </a:pPr>
            <a:r>
              <a:rPr lang="en-US" dirty="0"/>
              <a:t>It was made by P. </a:t>
            </a:r>
            <a:r>
              <a:rPr lang="en-US" dirty="0" err="1"/>
              <a:t>Nonius</a:t>
            </a:r>
            <a:r>
              <a:rPr lang="en-US" dirty="0"/>
              <a:t> </a:t>
            </a:r>
            <a:r>
              <a:rPr lang="en-US" dirty="0" err="1"/>
              <a:t>Zethus</a:t>
            </a:r>
            <a:r>
              <a:rPr lang="en-US" dirty="0"/>
              <a:t>, Aug(</a:t>
            </a:r>
            <a:r>
              <a:rPr lang="en-US" dirty="0" err="1"/>
              <a:t>ustalis</a:t>
            </a:r>
            <a:r>
              <a:rPr lang="en-US" dirty="0"/>
              <a:t>), for himself, the fellow freedwoman </a:t>
            </a:r>
            <a:r>
              <a:rPr lang="en-US" dirty="0" err="1"/>
              <a:t>Nonia</a:t>
            </a:r>
            <a:r>
              <a:rPr lang="en-US" dirty="0"/>
              <a:t> </a:t>
            </a:r>
            <a:r>
              <a:rPr lang="en-US" dirty="0" err="1"/>
              <a:t>Hilara</a:t>
            </a:r>
            <a:r>
              <a:rPr lang="en-US" dirty="0"/>
              <a:t> and his wife </a:t>
            </a:r>
            <a:r>
              <a:rPr lang="en-US" dirty="0" err="1"/>
              <a:t>Nonia</a:t>
            </a:r>
            <a:r>
              <a:rPr lang="en-US" dirty="0"/>
              <a:t> </a:t>
            </a:r>
            <a:r>
              <a:rPr lang="en-US" dirty="0" err="1"/>
              <a:t>Pelagia</a:t>
            </a:r>
            <a:r>
              <a:rPr lang="en-US" dirty="0"/>
              <a:t>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9E1CB-3C0B-CD4D-8887-9443EAED8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806" y="1630680"/>
            <a:ext cx="6215794" cy="468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01767-A703-6943-A4F8-E535AAA3A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582" y="207561"/>
            <a:ext cx="4777263" cy="290207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8685EB9-C431-A441-902B-BE34931DE989}"/>
              </a:ext>
            </a:extLst>
          </p:cNvPr>
          <p:cNvSpPr/>
          <p:nvPr/>
        </p:nvSpPr>
        <p:spPr>
          <a:xfrm>
            <a:off x="4658687" y="15240"/>
            <a:ext cx="2682895" cy="642835"/>
          </a:xfrm>
          <a:prstGeom prst="wedgeRoundRectCallout">
            <a:avLst>
              <a:gd name="adj1" fmla="val 61076"/>
              <a:gd name="adj2" fmla="val 502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Yep, me again!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4D8B51-8A34-324B-B506-89CF05CCB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2556" y="1304569"/>
            <a:ext cx="4624850" cy="5492009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1A54F70A-6A70-4448-8EAE-F061C41611B7}"/>
              </a:ext>
            </a:extLst>
          </p:cNvPr>
          <p:cNvSpPr/>
          <p:nvPr/>
        </p:nvSpPr>
        <p:spPr>
          <a:xfrm>
            <a:off x="5318760" y="3115126"/>
            <a:ext cx="2022822" cy="2112194"/>
          </a:xfrm>
          <a:prstGeom prst="frame">
            <a:avLst>
              <a:gd name="adj1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AF729C3-0A07-594B-BA88-6F74FDB96D87}"/>
              </a:ext>
            </a:extLst>
          </p:cNvPr>
          <p:cNvSpPr/>
          <p:nvPr/>
        </p:nvSpPr>
        <p:spPr>
          <a:xfrm>
            <a:off x="852497" y="3029265"/>
            <a:ext cx="2022822" cy="2112194"/>
          </a:xfrm>
          <a:prstGeom prst="frame">
            <a:avLst>
              <a:gd name="adj1" fmla="val 49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6B78FA-FC98-3B41-8585-2C293EFED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5823" y="1501638"/>
            <a:ext cx="5776147" cy="4954768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62526D2-B926-524A-B129-5766E57CF8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20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5809"/>
    </mc:Choice>
    <mc:Fallback>
      <p:transition spd="slow" advTm="95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13" grpId="0" animBg="1"/>
      <p:bldP spid="13" grpId="1" animBg="1"/>
      <p:bldP spid="15" grpId="1" animBg="1"/>
      <p:bldP spid="1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0EA5-D9E1-B84B-AB08-31D46663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48180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Additional Elements: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92EB-F5A7-2443-BAAF-158F552C5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825625"/>
            <a:ext cx="563619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Shrine of Silvanus: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50 Bronze and 50 Silver statuettes found in 1870.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Silvanus- God of the Countryside, worshipped extensively by slaves and freed(wo)men.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Emperor (possibly Augustus) – symbolic of source of fiscal grain.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Isis and </a:t>
            </a:r>
            <a:r>
              <a:rPr lang="en-US" dirty="0" err="1">
                <a:solidFill>
                  <a:schemeClr val="bg1"/>
                </a:solidFill>
              </a:rPr>
              <a:t>Harpocrates</a:t>
            </a:r>
            <a:r>
              <a:rPr lang="en-US" dirty="0">
                <a:solidFill>
                  <a:schemeClr val="bg1"/>
                </a:solidFill>
              </a:rPr>
              <a:t> – Egyptian deities representative of plenty and fertility, as well as grain coming from Egypt.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Fortuna, Castor &amp; Pollux- safe shipments.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Anonna</a:t>
            </a:r>
            <a:r>
              <a:rPr lang="en-US" dirty="0">
                <a:solidFill>
                  <a:schemeClr val="bg1"/>
                </a:solidFill>
              </a:rPr>
              <a:t>- personification of food supply, esp. grain.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26C7B03-C991-0C49-8B41-8312E1A6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317" y="0"/>
            <a:ext cx="635768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CB56F-0789-834A-9E23-A2E661F58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610" y="1307205"/>
            <a:ext cx="6549390" cy="463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DEABF-DF6B-6743-9A16-9B54A3CB019F}"/>
              </a:ext>
            </a:extLst>
          </p:cNvPr>
          <p:cNvSpPr txBox="1"/>
          <p:nvPr/>
        </p:nvSpPr>
        <p:spPr>
          <a:xfrm>
            <a:off x="358744" y="1923802"/>
            <a:ext cx="53797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Wealthy Apartments: “parts of bronze revetment of furniture were found (sometimes with silver inlay), elaborate candelabra, fragments of marble and terracotta friezes with </a:t>
            </a:r>
            <a:r>
              <a:rPr lang="en-US" sz="2400" dirty="0" err="1">
                <a:solidFill>
                  <a:schemeClr val="bg1"/>
                </a:solidFill>
              </a:rPr>
              <a:t>amorino's</a:t>
            </a:r>
            <a:r>
              <a:rPr lang="en-US" sz="2400" dirty="0">
                <a:solidFill>
                  <a:schemeClr val="bg1"/>
                </a:solidFill>
              </a:rPr>
              <a:t>, parts of black-and-white mosaic floors with geometrical patterns and floral motifs, fragments of painted ceilings, parts of opus sectile, and </a:t>
            </a:r>
            <a:r>
              <a:rPr lang="en-US" sz="2400" i="1" dirty="0">
                <a:solidFill>
                  <a:schemeClr val="bg1"/>
                </a:solidFill>
              </a:rPr>
              <a:t>tesserae</a:t>
            </a:r>
            <a:r>
              <a:rPr lang="en-US" sz="2400" dirty="0">
                <a:solidFill>
                  <a:schemeClr val="bg1"/>
                </a:solidFill>
              </a:rPr>
              <a:t> of glass-paste” </a:t>
            </a:r>
            <a:r>
              <a:rPr lang="en-US" sz="2400" i="1" dirty="0" err="1">
                <a:solidFill>
                  <a:schemeClr val="bg1"/>
                </a:solidFill>
              </a:rPr>
              <a:t>Caseggiato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dei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i="1" dirty="0" err="1">
                <a:solidFill>
                  <a:schemeClr val="bg1"/>
                </a:solidFill>
              </a:rPr>
              <a:t>Molini</a:t>
            </a:r>
            <a:r>
              <a:rPr lang="en-US" sz="2400" dirty="0">
                <a:solidFill>
                  <a:schemeClr val="bg1"/>
                </a:solidFill>
              </a:rPr>
              <a:t>, Ostia Antica website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0C871C0-FF6D-0046-832A-C7E30073A2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18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810"/>
    </mc:Choice>
    <mc:Fallback>
      <p:transition spd="slow" advTm="154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C9E0-484D-D549-A3EC-1512D6C9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DAEC0-6D7B-254F-8D65-143005D70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More insights into successful freedmen.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Insights into infrastructure necessary to implement imperial policies.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Evidence of large-scale industrialization of certain functions.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87F1BCD-FD38-AC44-976E-7158EB6D8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17"/>
    </mc:Choice>
    <mc:Fallback>
      <p:transition spd="slow" advTm="74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E5D84-4091-9541-8F01-5925916D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Additional Reading: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D7BB9-030F-2448-BCFE-B591628D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Meiggs</a:t>
            </a:r>
            <a:r>
              <a:rPr lang="en-US" dirty="0">
                <a:solidFill>
                  <a:schemeClr val="bg1"/>
                </a:solidFill>
              </a:rPr>
              <a:t>, Russell. </a:t>
            </a:r>
            <a:r>
              <a:rPr lang="en-US" i="1" dirty="0">
                <a:solidFill>
                  <a:schemeClr val="bg1"/>
                </a:solidFill>
              </a:rPr>
              <a:t>Roman Ostia.</a:t>
            </a:r>
            <a:r>
              <a:rPr lang="en-US" dirty="0">
                <a:solidFill>
                  <a:schemeClr val="bg1"/>
                </a:solidFill>
              </a:rPr>
              <a:t> Oxford [Eng.]: Clarendon Press, 1973. 	https://</a:t>
            </a:r>
            <a:r>
              <a:rPr lang="en-US" dirty="0" err="1">
                <a:solidFill>
                  <a:schemeClr val="bg1"/>
                </a:solidFill>
              </a:rPr>
              <a:t>hdl</a:t>
            </a:r>
            <a:r>
              <a:rPr lang="en-US" dirty="0">
                <a:solidFill>
                  <a:schemeClr val="bg1"/>
                </a:solidFill>
              </a:rPr>
              <a:t>-handle-</a:t>
            </a:r>
            <a:r>
              <a:rPr lang="en-US" dirty="0" err="1">
                <a:solidFill>
                  <a:schemeClr val="bg1"/>
                </a:solidFill>
              </a:rPr>
              <a:t>net.libproxy.smith.edu</a:t>
            </a:r>
            <a:r>
              <a:rPr lang="en-US" dirty="0">
                <a:solidFill>
                  <a:schemeClr val="bg1"/>
                </a:solidFill>
              </a:rPr>
              <a:t>/2027/heb.01453. EPUB.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Mill-Bakeries of Ostia Antica, </a:t>
            </a:r>
            <a:r>
              <a:rPr lang="en-US" dirty="0">
                <a:hlinkClick r:id="rId4"/>
              </a:rPr>
              <a:t>https://www.ostia-antica.org/dict/topics/bakeries/bakart.htm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Caseggiato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Molini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hlinkClick r:id="rId5"/>
              </a:rPr>
              <a:t>http://www.ostia-antica.org/regio1/3/3-1.htm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Sacello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Silvano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hlinkClick r:id="rId6"/>
              </a:rPr>
              <a:t>http://www.ostia-antica.org/regio1/3/3-2.htm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A57347-928C-6B4A-BFF1-514C2EC1B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4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61"/>
    </mc:Choice>
    <mc:Fallback>
      <p:transition spd="slow" advTm="23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.4|1.2|4.7|0.8|3.1|1.4|4.7|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4.4|3|3.5|7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4.2|5.5|0.8|30.2|0.5|14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23.9|0.6|1.1|2.5|0.8|15.7|0.6|0.5|0.8|15.1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5|0.8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438</Words>
  <Application>Microsoft Macintosh PowerPoint</Application>
  <PresentationFormat>Widescreen</PresentationFormat>
  <Paragraphs>56</Paragraphs>
  <Slides>9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The House of the Miller AKA  The House of the Millstones</vt:lpstr>
      <vt:lpstr>First Things First:</vt:lpstr>
      <vt:lpstr>Where is it? </vt:lpstr>
      <vt:lpstr>The Basics:</vt:lpstr>
      <vt:lpstr>What Have We Found?</vt:lpstr>
      <vt:lpstr>What Have We Found?</vt:lpstr>
      <vt:lpstr>Additional Elements:</vt:lpstr>
      <vt:lpstr>So What?</vt:lpstr>
      <vt:lpstr>Additional Reading: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House of the Miller AKA  The House of the Millstones</dc:title>
  <dc:creator>piperboeth@gmail.com</dc:creator>
  <cp:lastModifiedBy>piperboeth@gmail.com</cp:lastModifiedBy>
  <cp:revision>16</cp:revision>
  <dcterms:created xsi:type="dcterms:W3CDTF">2020-04-05T16:56:41Z</dcterms:created>
  <dcterms:modified xsi:type="dcterms:W3CDTF">2020-04-05T19:52:02Z</dcterms:modified>
</cp:coreProperties>
</file>